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99"/>
    <a:srgbClr val="006600"/>
    <a:srgbClr val="004C00"/>
    <a:srgbClr val="003300"/>
    <a:srgbClr val="FFCCCC"/>
    <a:srgbClr val="333300"/>
    <a:srgbClr val="EFAE4F"/>
    <a:srgbClr val="DE8F00"/>
    <a:srgbClr val="FF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6911" y="2291499"/>
            <a:ext cx="7779529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4782"/>
            <a:ext cx="7789240" cy="69189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0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9"/>
            <a:ext cx="8229600" cy="10689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14"/>
            <a:ext cx="8229600" cy="326444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00"/>
            <a:ext cx="60960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96"/>
            <a:ext cx="6096000" cy="369469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5" y="102393"/>
            <a:ext cx="8229600" cy="891995"/>
          </a:xfrm>
        </p:spPr>
        <p:txBody>
          <a:bodyPr>
            <a:normAutofit/>
          </a:bodyPr>
          <a:lstStyle>
            <a:lvl1pPr algn="l">
              <a:defRPr sz="3600" u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07" y="1392286"/>
            <a:ext cx="4040188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222" y="1995719"/>
            <a:ext cx="4041775" cy="277154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9" y="1392286"/>
            <a:ext cx="4041775" cy="56864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95719"/>
            <a:ext cx="4041775" cy="277154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9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71749"/>
            <a:ext cx="7789240" cy="137434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b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kk-K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5E94665-32B1-4522-8178-6F3CB6E53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7789240" cy="6918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kk-KZ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преподаватель: Карюкин 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F89C1-5CDB-4520-845E-7F531BF7D9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Text formatting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38A779-2B6E-4BAE-BF66-FE24A390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5518"/>
            <a:ext cx="4381302" cy="2290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07616B-96C0-4A12-8B04-5E4F2188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2020059"/>
            <a:ext cx="2879851" cy="1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A354-1CDD-410E-8EA9-FDBDBF4344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Links and URLs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0894FD-67B1-4BA1-9327-F580C59B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97" y="1732212"/>
            <a:ext cx="4972272" cy="2137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D94EB-5B93-4B31-8783-2F3D25DB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640" y="1732212"/>
            <a:ext cx="261021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BC77-5774-4741-B887-64808A00E2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BE56ED-11D9-448D-9698-1EE9C065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33" y="1502815"/>
            <a:ext cx="5620534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F7A66-F9A6-4921-A114-661744A620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Adding images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3B5F82-5E9B-44EC-949C-AA8517E06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900" y="1502815"/>
            <a:ext cx="602187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F16CA-8DE5-4296-81FE-7F29477398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9F9BF9-C62E-4DAA-9A79-2DA316C2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65" y="1502815"/>
            <a:ext cx="4866332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FE7F3A-A778-485B-840F-7234266BD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35" y="1545500"/>
            <a:ext cx="2762636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CDD9E-5F93-4805-92C3-259595AD67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Lists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97F7DA-2B0E-4608-981D-3121536EC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531" y="1502815"/>
            <a:ext cx="4125436" cy="3263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9B805-6D1F-4423-9008-AD0DF573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5" y="1542906"/>
            <a:ext cx="2648320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5F842-AB8D-4719-980D-23B232C6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419045"/>
            <a:ext cx="8229600" cy="106892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Web-</a:t>
            </a:r>
            <a:r>
              <a:rPr lang="kk-KZ" dirty="0">
                <a:solidFill>
                  <a:srgbClr val="FF0000"/>
                </a:solidFill>
              </a:rPr>
              <a:t>программирование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77" y="1488402"/>
            <a:ext cx="8543245" cy="35122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Web-программирование</a:t>
            </a:r>
            <a:r>
              <a:rPr lang="ru-RU" dirty="0">
                <a:solidFill>
                  <a:srgbClr val="FFC000"/>
                </a:solidFill>
              </a:rPr>
              <a:t> — это процесс создания веб-сайтов и веб-приложений для работы в интернете. Это включает в себя разработку как статичных, так и динамичных веб-страниц и приложений. Web-программирование охватывает широкий спектр задач и технологий, и его можно разделить на несколько основных разделов: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Frontend</a:t>
            </a:r>
            <a:r>
              <a:rPr lang="ru-RU" b="1" dirty="0">
                <a:solidFill>
                  <a:srgbClr val="00B050"/>
                </a:solidFill>
              </a:rPr>
              <a:t>-разработка (Клиентская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HTML (</a:t>
            </a:r>
            <a:r>
              <a:rPr lang="ru-RU" b="1" dirty="0" err="1">
                <a:solidFill>
                  <a:srgbClr val="FFC000"/>
                </a:solidFill>
              </a:rPr>
              <a:t>HyperText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Markup</a:t>
            </a:r>
            <a:r>
              <a:rPr lang="ru-RU" b="1" dirty="0">
                <a:solidFill>
                  <a:srgbClr val="FFC000"/>
                </a:solidFill>
              </a:rPr>
              <a:t> Language)</a:t>
            </a:r>
            <a:r>
              <a:rPr lang="ru-RU" dirty="0">
                <a:solidFill>
                  <a:srgbClr val="FFC000"/>
                </a:solidFill>
              </a:rPr>
              <a:t>: Основа веб-страниц, используется для структурирования контента на странице.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CSS (</a:t>
            </a:r>
            <a:r>
              <a:rPr lang="ru-RU" b="1" dirty="0" err="1">
                <a:solidFill>
                  <a:srgbClr val="FFC000"/>
                </a:solidFill>
              </a:rPr>
              <a:t>Cascading</a:t>
            </a:r>
            <a:r>
              <a:rPr lang="ru-RU" b="1" dirty="0">
                <a:solidFill>
                  <a:srgbClr val="FFC000"/>
                </a:solidFill>
              </a:rPr>
              <a:t> Style </a:t>
            </a:r>
            <a:r>
              <a:rPr lang="ru-RU" b="1" dirty="0" err="1">
                <a:solidFill>
                  <a:srgbClr val="FFC000"/>
                </a:solidFill>
              </a:rPr>
              <a:t>Sheets</a:t>
            </a:r>
            <a:r>
              <a:rPr lang="ru-RU" b="1" dirty="0">
                <a:solidFill>
                  <a:srgbClr val="FFC000"/>
                </a:solidFill>
              </a:rPr>
              <a:t>)</a:t>
            </a:r>
            <a:r>
              <a:rPr lang="ru-RU" dirty="0">
                <a:solidFill>
                  <a:srgbClr val="FFC000"/>
                </a:solidFill>
              </a:rPr>
              <a:t>: Используется для управления внешним видом элементов на веб-странице, включая макет, цвета и шрифты.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</a:rPr>
              <a:t>JavaScript</a:t>
            </a:r>
            <a:r>
              <a:rPr lang="ru-RU" dirty="0">
                <a:solidFill>
                  <a:srgbClr val="FFC000"/>
                </a:solidFill>
              </a:rPr>
              <a:t>: Язык программирования, который используется для создания интерактивных эффектов внутри веб-браузеров. JavaScript позволяет добавлять динамическое поведение на сайт, такое как анимации, обработка событий, взаимодействие с сервером без перезагрузки страницы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B050"/>
                </a:solidFill>
              </a:rPr>
              <a:t>Backend</a:t>
            </a:r>
            <a:r>
              <a:rPr lang="ru-RU" b="1" dirty="0">
                <a:solidFill>
                  <a:srgbClr val="00B050"/>
                </a:solidFill>
              </a:rPr>
              <a:t>-разработка (Серверная сторона)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Языки программирования</a:t>
            </a:r>
            <a:r>
              <a:rPr lang="ru-RU" dirty="0">
                <a:solidFill>
                  <a:srgbClr val="FFFF00"/>
                </a:solidFill>
              </a:rPr>
              <a:t>: Например, Python, Ruby, PHP, Java, и Node.js. Используются для разработки бизнес-логики и взаимодействия с базами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Фреймворки</a:t>
            </a:r>
            <a:r>
              <a:rPr lang="ru-RU" dirty="0">
                <a:solidFill>
                  <a:srgbClr val="FFFF00"/>
                </a:solidFill>
              </a:rPr>
              <a:t>: Например, </a:t>
            </a:r>
            <a:r>
              <a:rPr lang="ru-RU" dirty="0" err="1">
                <a:solidFill>
                  <a:srgbClr val="FFFF00"/>
                </a:solidFill>
              </a:rPr>
              <a:t>Django</a:t>
            </a:r>
            <a:r>
              <a:rPr lang="ru-RU" dirty="0">
                <a:solidFill>
                  <a:srgbClr val="FFFF00"/>
                </a:solidFill>
              </a:rPr>
              <a:t> для Python, </a:t>
            </a:r>
            <a:r>
              <a:rPr lang="ru-RU" dirty="0" err="1">
                <a:solidFill>
                  <a:srgbClr val="FFFF00"/>
                </a:solidFill>
              </a:rPr>
              <a:t>Rails</a:t>
            </a:r>
            <a:r>
              <a:rPr lang="ru-RU" dirty="0">
                <a:solidFill>
                  <a:srgbClr val="FFFF00"/>
                </a:solidFill>
              </a:rPr>
              <a:t> для Ruby, </a:t>
            </a:r>
            <a:r>
              <a:rPr lang="ru-RU" dirty="0" err="1">
                <a:solidFill>
                  <a:srgbClr val="FFFF00"/>
                </a:solidFill>
              </a:rPr>
              <a:t>Laravel</a:t>
            </a:r>
            <a:r>
              <a:rPr lang="ru-RU" dirty="0">
                <a:solidFill>
                  <a:srgbClr val="FFFF00"/>
                </a:solidFill>
              </a:rPr>
              <a:t> для PHP, которые предоставляют структуру и набор инструментов для упрощения разработки сложных веб-приложений.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Базы данных</a:t>
            </a:r>
            <a:r>
              <a:rPr lang="ru-RU" dirty="0">
                <a:solidFill>
                  <a:srgbClr val="FFFF00"/>
                </a:solidFill>
              </a:rPr>
              <a:t>: MySQL, </a:t>
            </a:r>
            <a:r>
              <a:rPr lang="ru-RU" dirty="0" err="1">
                <a:solidFill>
                  <a:srgbClr val="FFFF00"/>
                </a:solidFill>
              </a:rPr>
              <a:t>PostgreSQL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MongoDB</a:t>
            </a:r>
            <a:r>
              <a:rPr lang="ru-RU" dirty="0">
                <a:solidFill>
                  <a:srgbClr val="FFFF00"/>
                </a:solidFill>
              </a:rPr>
              <a:t> и другие, используются для хранения и управления данными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API и интеграция</a:t>
            </a:r>
            <a:r>
              <a:rPr lang="ru-RU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REST</a:t>
            </a:r>
            <a:r>
              <a:rPr lang="ru-RU" dirty="0">
                <a:solidFill>
                  <a:srgbClr val="FFFF00"/>
                </a:solidFill>
              </a:rPr>
              <a:t>: Архитектурный стиль взаимодействия компонентов распределенного приложения в сети.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FF00"/>
                </a:solidFill>
              </a:rPr>
              <a:t>Websockets</a:t>
            </a:r>
            <a:r>
              <a:rPr lang="ru-RU" dirty="0">
                <a:solidFill>
                  <a:srgbClr val="FFFF00"/>
                </a:solidFill>
              </a:rPr>
              <a:t>: Технология для обеспечения интерактивного общения сессии между пользовательскими приложениями и сервером</a:t>
            </a: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B261E-5203-4FD4-AA1F-8569D16521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B738D-7F8A-4C78-B70E-68C79BDB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HTML (Hyper text markup language) </a:t>
            </a:r>
            <a:r>
              <a:rPr lang="en-US" dirty="0">
                <a:solidFill>
                  <a:srgbClr val="FFC000"/>
                </a:solidFill>
              </a:rPr>
              <a:t>– </a:t>
            </a:r>
            <a:r>
              <a:rPr lang="kk-KZ" dirty="0">
                <a:solidFill>
                  <a:srgbClr val="FFC000"/>
                </a:solidFill>
              </a:rPr>
              <a:t>языки разметки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страниц</a:t>
            </a:r>
            <a:r>
              <a:rPr lang="ru-RU" dirty="0">
                <a:solidFill>
                  <a:srgbClr val="FFC000"/>
                </a:solidFill>
              </a:rPr>
              <a:t>, предоставляющий основу </a:t>
            </a:r>
            <a:r>
              <a:rPr lang="en-US" dirty="0">
                <a:solidFill>
                  <a:srgbClr val="FFC000"/>
                </a:solidFill>
              </a:rPr>
              <a:t>web-</a:t>
            </a:r>
            <a:r>
              <a:rPr lang="kk-KZ" dirty="0">
                <a:solidFill>
                  <a:srgbClr val="FFC000"/>
                </a:solidFill>
              </a:rPr>
              <a:t>сайт</a:t>
            </a:r>
            <a:r>
              <a:rPr lang="ru-RU" dirty="0">
                <a:solidFill>
                  <a:srgbClr val="FFC000"/>
                </a:solidFill>
              </a:rPr>
              <a:t>а. 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Он содержит теги </a:t>
            </a:r>
            <a:r>
              <a:rPr lang="en-US" dirty="0">
                <a:solidFill>
                  <a:srgbClr val="FFC000"/>
                </a:solidFill>
              </a:rPr>
              <a:t>&lt;&gt;</a:t>
            </a:r>
          </a:p>
          <a:p>
            <a:pPr marL="0" indent="0">
              <a:buNone/>
            </a:pPr>
            <a:r>
              <a:rPr lang="kk-KZ" dirty="0">
                <a:solidFill>
                  <a:srgbClr val="FFC000"/>
                </a:solidFill>
              </a:rPr>
              <a:t>Теги определяют</a:t>
            </a:r>
            <a:r>
              <a:rPr lang="ru-RU" dirty="0">
                <a:solidFill>
                  <a:srgbClr val="FFC000"/>
                </a:solidFill>
              </a:rPr>
              <a:t>, какое содержимое находится на </a:t>
            </a:r>
            <a:r>
              <a:rPr lang="en-US" dirty="0">
                <a:solidFill>
                  <a:srgbClr val="FFC000"/>
                </a:solidFill>
              </a:rPr>
              <a:t>web</a:t>
            </a:r>
            <a:r>
              <a:rPr lang="kk-KZ" dirty="0">
                <a:solidFill>
                  <a:srgbClr val="FFC000"/>
                </a:solidFill>
              </a:rPr>
              <a:t>-странице.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5B601-8F60-4F75-8647-F61F0F22B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44A6A8-9788-4D27-AB54-786CE38C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В 1989 году </a:t>
            </a:r>
            <a:r>
              <a:rPr lang="en-US" dirty="0">
                <a:solidFill>
                  <a:srgbClr val="FFC000"/>
                </a:solidFill>
              </a:rPr>
              <a:t>Time Berners-Lee </a:t>
            </a:r>
            <a:r>
              <a:rPr lang="kk-KZ" dirty="0">
                <a:solidFill>
                  <a:srgbClr val="FFC000"/>
                </a:solidFill>
              </a:rPr>
              <a:t>изобретает </a:t>
            </a:r>
            <a:r>
              <a:rPr lang="en-US" dirty="0">
                <a:solidFill>
                  <a:srgbClr val="FFC000"/>
                </a:solidFill>
              </a:rPr>
              <a:t>HTML </a:t>
            </a:r>
            <a:r>
              <a:rPr lang="kk-KZ" dirty="0">
                <a:solidFill>
                  <a:srgbClr val="FFC000"/>
                </a:solidFill>
              </a:rPr>
              <a:t>для </a:t>
            </a:r>
            <a:r>
              <a:rPr lang="en-US" dirty="0">
                <a:solidFill>
                  <a:srgbClr val="FFC000"/>
                </a:solidFill>
              </a:rPr>
              <a:t>web </a:t>
            </a:r>
            <a:r>
              <a:rPr lang="kk-KZ" dirty="0">
                <a:solidFill>
                  <a:srgbClr val="FFC000"/>
                </a:solidFill>
              </a:rPr>
              <a:t>в качестве языка для публикаций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r>
              <a:rPr lang="ru-RU" dirty="0">
                <a:solidFill>
                  <a:srgbClr val="FFC000"/>
                </a:solidFill>
              </a:rPr>
              <a:t>Его назначением было предоставление возможности публицистам не только делиться документами, но и включать различные тексты, изображения в документы</a:t>
            </a:r>
          </a:p>
          <a:p>
            <a:r>
              <a:rPr lang="ru-RU" dirty="0">
                <a:solidFill>
                  <a:srgbClr val="FFC000"/>
                </a:solidFill>
              </a:rPr>
              <a:t>Основной международной организацией по стандартизации стал консорциум </a:t>
            </a:r>
            <a:r>
              <a:rPr lang="en-US" dirty="0">
                <a:solidFill>
                  <a:srgbClr val="FFC000"/>
                </a:solidFill>
              </a:rPr>
              <a:t>World Wide Web, </a:t>
            </a:r>
            <a:r>
              <a:rPr lang="kk-KZ" dirty="0">
                <a:solidFill>
                  <a:srgbClr val="FFC000"/>
                </a:solidFill>
              </a:rPr>
              <a:t>сокращенно </a:t>
            </a:r>
            <a:r>
              <a:rPr lang="en-US" dirty="0">
                <a:solidFill>
                  <a:srgbClr val="FFC000"/>
                </a:solidFill>
              </a:rPr>
              <a:t>WWW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4FAE-076E-457D-A7FD-7301AC22B8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9806E-2ABC-4BA1-BC1D-C4CB62CBB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Для разработки HTML страниц существует множество редакторов, которые помогают упростить и ускорить процесс кодирования. Вот некоторые из самых популярных редакторов: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</a:rPr>
              <a:t>Visual Studio Code (VS Code)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очень популярный редактор кода от Microsoft. Он легкий, но при этом мощный, поддерживает множество плагинов, </a:t>
            </a:r>
            <a:r>
              <a:rPr lang="ru-RU" dirty="0" err="1">
                <a:solidFill>
                  <a:srgbClr val="FFC000"/>
                </a:solidFill>
              </a:rPr>
              <a:t>автодополнение</a:t>
            </a:r>
            <a:r>
              <a:rPr lang="ru-RU" dirty="0">
                <a:solidFill>
                  <a:srgbClr val="FFC000"/>
                </a:solidFill>
              </a:rPr>
              <a:t> кода, встроенный терминал и многое другое.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Sublime</a:t>
            </a:r>
            <a:r>
              <a:rPr lang="ru-RU" b="1" dirty="0">
                <a:solidFill>
                  <a:srgbClr val="00B050"/>
                </a:solidFill>
              </a:rPr>
              <a:t> Text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- это быстрый и очень настраиваемый текстовый редактор. Он известен своим пользовательским интерфейсом и возможностью "мгновенного" поиска по всем файлам проекта.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solidFill>
                  <a:srgbClr val="00B050"/>
                </a:solidFill>
              </a:rPr>
              <a:t>Atom</a:t>
            </a:r>
            <a:r>
              <a:rPr lang="ru-RU" dirty="0">
                <a:solidFill>
                  <a:srgbClr val="FFC000"/>
                </a:solidFill>
              </a:rPr>
              <a:t> - редактор от </a:t>
            </a:r>
            <a:r>
              <a:rPr lang="ru-RU" dirty="0" err="1">
                <a:solidFill>
                  <a:srgbClr val="FFC000"/>
                </a:solidFill>
              </a:rPr>
              <a:t>GitHub</a:t>
            </a:r>
            <a:r>
              <a:rPr lang="ru-RU" dirty="0">
                <a:solidFill>
                  <a:srgbClr val="FFC000"/>
                </a:solidFill>
              </a:rPr>
              <a:t>, направленный на обеспечение гибкости и легкости использования. Поддерживает плагины, написанные на Node.js, и имеет встроенную поддержку </a:t>
            </a:r>
            <a:r>
              <a:rPr lang="ru-RU" dirty="0" err="1">
                <a:solidFill>
                  <a:srgbClr val="FFC000"/>
                </a:solidFill>
              </a:rPr>
              <a:t>Git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4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54C5D-FFA3-49E1-8ED0-2CFEF417B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HTML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B0920A-6D46-4758-99BA-9DF35EC5B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225817"/>
            <a:ext cx="82295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Brackets</a:t>
            </a:r>
            <a:r>
              <a:rPr lang="ru-RU" sz="1800" dirty="0">
                <a:solidFill>
                  <a:srgbClr val="FFC000"/>
                </a:solidFill>
              </a:rPr>
              <a:t> - разработан Adobe и особенно хорош для веб-разработки. Имеет уникальную функцию "Live </a:t>
            </a:r>
            <a:r>
              <a:rPr lang="ru-RU" sz="1800" dirty="0" err="1">
                <a:solidFill>
                  <a:srgbClr val="FFC000"/>
                </a:solidFill>
              </a:rPr>
              <a:t>Preview</a:t>
            </a:r>
            <a:r>
              <a:rPr lang="ru-RU" sz="1800" dirty="0">
                <a:solidFill>
                  <a:srgbClr val="FFC000"/>
                </a:solidFill>
              </a:rPr>
              <a:t>", которая позволяет вам видеть изменения в браузере в реальном времени по мере внесения изменений в код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Notepad</a:t>
            </a:r>
            <a:r>
              <a:rPr lang="ru-RU" sz="1800" b="1" dirty="0">
                <a:solidFill>
                  <a:srgbClr val="00B050"/>
                </a:solidFill>
              </a:rPr>
              <a:t>++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FFC000"/>
                </a:solidFill>
              </a:rPr>
              <a:t>- это бесплатный источниковый редактор текста, который поддерживает множество языков программирования, включая HTML. Он легкий и имеет множество плагинов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WebStorm</a:t>
            </a:r>
            <a:r>
              <a:rPr lang="ru-RU" sz="1800" dirty="0">
                <a:solidFill>
                  <a:srgbClr val="FFC000"/>
                </a:solidFill>
              </a:rPr>
              <a:t> - это интегрированная среда разработки (IDE) от </a:t>
            </a:r>
            <a:r>
              <a:rPr lang="ru-RU" sz="1800" dirty="0" err="1">
                <a:solidFill>
                  <a:srgbClr val="FFC000"/>
                </a:solidFill>
              </a:rPr>
              <a:t>JetBrains</a:t>
            </a:r>
            <a:r>
              <a:rPr lang="ru-RU" sz="1800" dirty="0">
                <a:solidFill>
                  <a:srgbClr val="FFC000"/>
                </a:solidFill>
              </a:rPr>
              <a:t>, предназначенная специально для разработки веб-приложений. Она включает в себя поддержку HTML, CSS, JavaScript, и других веб-технологий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>
                <a:solidFill>
                  <a:srgbClr val="00B050"/>
                </a:solidFill>
              </a:rPr>
              <a:t>Dreamweaver</a:t>
            </a:r>
            <a:r>
              <a:rPr lang="ru-RU" sz="1800" dirty="0">
                <a:solidFill>
                  <a:srgbClr val="FFC000"/>
                </a:solidFill>
              </a:rPr>
              <a:t> - еще один продукт от Adobe, который предлагает интегрированную среду разработки с удобными визуальными инструментами и поддержкой кода для проектирования, разработки и управления веб-сайтами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2160-39EC-4F6E-A608-38A365D438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Создание первого сайта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B1AE000-341E-42E3-9924-C66C864D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96" y="1478659"/>
            <a:ext cx="5694807" cy="35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94E0B-6EF5-47F7-9E06-E57168B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51CAD5-FC54-4E5A-AFEC-FF457DFD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340" y="1502815"/>
            <a:ext cx="4851319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1B7A-0D83-471A-A390-84723C439B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Paragraph and headers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590A28-E712-41CF-9E0F-754C32BD8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1502815"/>
            <a:ext cx="4164919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Экран (16:9)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Лекция 1 Введение в web программирование</vt:lpstr>
      <vt:lpstr>Web-программирование</vt:lpstr>
      <vt:lpstr>HTML</vt:lpstr>
      <vt:lpstr>HTML</vt:lpstr>
      <vt:lpstr>HTML</vt:lpstr>
      <vt:lpstr>HTML</vt:lpstr>
      <vt:lpstr>Создание первого сайта</vt:lpstr>
      <vt:lpstr>Paragraph and headers</vt:lpstr>
      <vt:lpstr>Paragraph and headers</vt:lpstr>
      <vt:lpstr>Text formatting</vt:lpstr>
      <vt:lpstr>Links and URLs</vt:lpstr>
      <vt:lpstr>Adding images</vt:lpstr>
      <vt:lpstr>Adding images</vt:lpstr>
      <vt:lpstr>Lists</vt:lpstr>
      <vt:lpstr>Lists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2024-05-07T10:40:23Z</dcterms:modified>
</cp:coreProperties>
</file>